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688" r:id="rId5"/>
    <p:sldId id="708" r:id="rId6"/>
    <p:sldId id="707" r:id="rId7"/>
    <p:sldId id="656" r:id="rId8"/>
    <p:sldId id="694" r:id="rId9"/>
    <p:sldId id="653" r:id="rId10"/>
    <p:sldId id="652" r:id="rId11"/>
    <p:sldId id="696" r:id="rId12"/>
    <p:sldId id="654" r:id="rId13"/>
    <p:sldId id="698" r:id="rId14"/>
    <p:sldId id="655" r:id="rId15"/>
    <p:sldId id="70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F5E"/>
    <a:srgbClr val="85D0CF"/>
    <a:srgbClr val="D4DD9B"/>
    <a:srgbClr val="45AAA8"/>
    <a:srgbClr val="F9E35C"/>
    <a:srgbClr val="244464"/>
    <a:srgbClr val="A5C8E8"/>
    <a:srgbClr val="62728A"/>
    <a:srgbClr val="D1483D"/>
    <a:srgbClr val="A4D1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46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7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03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58B9E-0612-4381-8422-158CD93232EC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41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3999AE-1633-4D96-8474-94DF3B93A96A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 dirty="0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951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8B9E-0612-4381-8422-158CD93232EC}" type="datetimeFigureOut">
              <a:rPr lang="en-US" smtClean="0">
                <a:solidFill>
                  <a:srgbClr val="775F55"/>
                </a:solidFill>
              </a:rPr>
              <a:pPr/>
              <a:t>9/6/2018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3999AE-1633-4D96-8474-94DF3B93A9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57454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8B9E-0612-4381-8422-158CD93232EC}" type="datetimeFigureOut">
              <a:rPr lang="en-US" smtClean="0">
                <a:solidFill>
                  <a:srgbClr val="775F55"/>
                </a:solidFill>
              </a:rPr>
              <a:pPr/>
              <a:t>9/6/2018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B3999AE-1633-4D96-8474-94DF3B93A9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147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58B9E-0612-4381-8422-158CD93232EC}" type="datetimeFigureOut">
              <a:rPr lang="en-US" smtClean="0">
                <a:solidFill>
                  <a:srgbClr val="775F55"/>
                </a:solidFill>
              </a:rPr>
              <a:pPr/>
              <a:t>9/6/2018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3999AE-1633-4D96-8474-94DF3B93A9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45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58B9E-0612-4381-8422-158CD93232EC}" type="datetimeFigureOut">
              <a:rPr lang="en-US" smtClean="0">
                <a:solidFill>
                  <a:srgbClr val="775F55"/>
                </a:solidFill>
              </a:rPr>
              <a:pPr/>
              <a:t>9/6/2018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3999AE-1633-4D96-8474-94DF3B93A9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382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8B9E-0612-4381-8422-158CD93232EC}" type="datetimeFigureOut">
              <a:rPr lang="en-US" smtClean="0">
                <a:solidFill>
                  <a:srgbClr val="775F55"/>
                </a:solidFill>
              </a:rPr>
              <a:pPr/>
              <a:t>9/6/2018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3999AE-1633-4D96-8474-94DF3B93A9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62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8B9E-0612-4381-8422-158CD93232EC}" type="datetimeFigureOut">
              <a:rPr lang="en-US" smtClean="0">
                <a:solidFill>
                  <a:srgbClr val="775F55"/>
                </a:solidFill>
              </a:rPr>
              <a:pPr/>
              <a:t>9/6/2018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3999AE-1633-4D96-8474-94DF3B93A96A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917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8B9E-0612-4381-8422-158CD93232EC}" type="datetimeFigureOut">
              <a:rPr lang="en-US" smtClean="0">
                <a:solidFill>
                  <a:srgbClr val="775F55"/>
                </a:solidFill>
              </a:rPr>
              <a:pPr/>
              <a:t>9/6/2018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3999AE-1633-4D96-8474-94DF3B93A9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2528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03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3"/>
            <a:ext cx="3556000" cy="365125"/>
          </a:xfrm>
        </p:spPr>
        <p:txBody>
          <a:bodyPr rtlCol="0"/>
          <a:lstStyle/>
          <a:p>
            <a:fld id="{5B158B9E-0612-4381-8422-158CD93232EC}" type="datetimeFigureOut">
              <a:rPr lang="en-US" smtClean="0">
                <a:solidFill>
                  <a:srgbClr val="775F55"/>
                </a:solidFill>
              </a:rPr>
              <a:pPr/>
              <a:t>9/6/2018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B3999AE-1633-4D96-8474-94DF3B93A9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9"/>
            <a:ext cx="6096000" cy="365125"/>
          </a:xfrm>
        </p:spPr>
        <p:txBody>
          <a:bodyPr rtlCol="0"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25091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8B9E-0612-4381-8422-158CD93232EC}" type="datetimeFigureOut">
              <a:rPr lang="en-US" smtClean="0">
                <a:solidFill>
                  <a:srgbClr val="775F55"/>
                </a:solidFill>
              </a:rPr>
              <a:pPr/>
              <a:t>9/6/2018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99AE-1633-4D96-8474-94DF3B93A9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70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3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5"/>
            <a:ext cx="2946400" cy="365125"/>
          </a:xfrm>
        </p:spPr>
        <p:txBody>
          <a:bodyPr/>
          <a:lstStyle/>
          <a:p>
            <a:fld id="{5B158B9E-0612-4381-8422-158CD93232EC}" type="datetimeFigureOut">
              <a:rPr lang="en-US" smtClean="0">
                <a:solidFill>
                  <a:srgbClr val="775F55"/>
                </a:solidFill>
              </a:rPr>
              <a:pPr/>
              <a:t>9/6/2018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3" y="6248210"/>
            <a:ext cx="7431311" cy="365125"/>
          </a:xfrm>
        </p:spPr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B3999AE-1633-4D96-8474-94DF3B93A9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66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7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7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7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5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4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1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9B592-18EA-4809-B035-D4E47DD84993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7E066-6415-41E8-965E-A019C824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3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3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58B9E-0612-4381-8422-158CD93232EC}" type="datetimeFigureOut">
              <a:rPr lang="en-US" smtClean="0">
                <a:solidFill>
                  <a:srgbClr val="775F55"/>
                </a:solidFill>
              </a:rPr>
              <a:pPr/>
              <a:t>9/6/2018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2" y="6248209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3999AE-1633-4D96-8474-94DF3B93A9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7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09" y="0"/>
            <a:ext cx="12175593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51636" y="-411480"/>
            <a:ext cx="7680960" cy="768096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438399" y="-228600"/>
            <a:ext cx="7315200" cy="7315200"/>
          </a:xfrm>
          <a:prstGeom prst="ellipse">
            <a:avLst/>
          </a:prstGeom>
          <a:solidFill>
            <a:srgbClr val="45AAA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43004" y="1208368"/>
            <a:ext cx="5722400" cy="53245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5715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rgbClr val="B0BF5E"/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Georgia’s</a:t>
            </a:r>
          </a:p>
          <a:p>
            <a:pPr algn="ctr"/>
            <a:r>
              <a:rPr lang="en-US" sz="11500" b="1" dirty="0">
                <a:ln w="5715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rgbClr val="B0BF5E"/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History</a:t>
            </a:r>
          </a:p>
          <a:p>
            <a:pPr algn="ctr"/>
            <a:endParaRPr lang="en-US" sz="11000" b="1" dirty="0">
              <a:ln w="57150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rgbClr val="67999A"/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6346" y="4704613"/>
            <a:ext cx="61158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ysClr val="windowText" lastClr="000000"/>
                </a:solidFill>
                <a:latin typeface="KG Eyes Wide Open" panose="02000506000000020004" pitchFamily="2" charset="0"/>
                <a:ea typeface="KBScaredStraight" panose="02000603000000000000" pitchFamily="2" charset="0"/>
              </a:rPr>
              <a:t>The Colonial Period</a:t>
            </a:r>
          </a:p>
        </p:txBody>
      </p:sp>
      <p:sp>
        <p:nvSpPr>
          <p:cNvPr id="8" name="Rectangle 7"/>
          <p:cNvSpPr/>
          <p:nvPr/>
        </p:nvSpPr>
        <p:spPr>
          <a:xfrm>
            <a:off x="-3884" y="0"/>
            <a:ext cx="12192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6" y="5124331"/>
            <a:ext cx="1463040" cy="1463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16405" y="6624345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1106" y="-7058"/>
            <a:ext cx="10686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SS8H2bc</a:t>
            </a:r>
          </a:p>
        </p:txBody>
      </p:sp>
    </p:spTree>
    <p:extLst>
      <p:ext uri="{BB962C8B-B14F-4D97-AF65-F5344CB8AC3E}">
        <p14:creationId xmlns:p14="http://schemas.microsoft.com/office/powerpoint/2010/main" val="265188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0BF5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36225" y="3146944"/>
            <a:ext cx="39265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KG Second Chances Solid" panose="02000000000000000000" pitchFamily="2" charset="0"/>
              </a:rPr>
              <a:t>John Reynolds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05" y="6624345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827" y="223543"/>
            <a:ext cx="5209540" cy="64008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5702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9" y="0"/>
            <a:ext cx="12175593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9953" y="14515"/>
            <a:ext cx="10668000" cy="6858000"/>
          </a:xfrm>
          <a:prstGeom prst="rect">
            <a:avLst/>
          </a:prstGeom>
          <a:solidFill>
            <a:srgbClr val="B0BF5E"/>
          </a:solid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02183" y="43341"/>
            <a:ext cx="10203543" cy="6858000"/>
          </a:xfrm>
          <a:prstGeom prst="rect">
            <a:avLst/>
          </a:prstGeom>
          <a:solidFill>
            <a:srgbClr val="85D0C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0953" y="36186"/>
            <a:ext cx="54024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B0BF5E"/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Henry Ellis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2183" y="1227407"/>
            <a:ext cx="10207427" cy="10002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Explorer Henry Ellis served as the next governor from 1757 to 1760.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He worked well with the legislature and the Native Americans.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Ellis showed the colonists how to govern themselves, explaining the need for a budget, taxes, and military defense.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He left office in 1760 due to poor health.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r>
              <a:rPr lang="en-US" sz="28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**Well liked and respected. 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05" y="6624345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</a:p>
        </p:txBody>
      </p:sp>
      <p:pic>
        <p:nvPicPr>
          <p:cNvPr id="9" name="Picture 4" descr="C:\Users\beach.cathy\AppData\Local\Microsoft\Windows\Temporary Internet Files\Content.IE5\X9ODTBNI\thumbs-up-hand-silhouette--17418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849" y="6013335"/>
            <a:ext cx="716091" cy="74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624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0BF5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78149" y="2224144"/>
            <a:ext cx="30354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KG Second Chances Solid" panose="02000000000000000000" pitchFamily="2" charset="0"/>
              </a:rPr>
              <a:t>Henry Ellis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05" y="6624345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</a:p>
        </p:txBody>
      </p:sp>
      <p:pic>
        <p:nvPicPr>
          <p:cNvPr id="2052" name="Picture 4" descr="http://www.georgiaencyclopedia.org/sites/default/files/styles/article-gallery/public/m-1034.jpg?itok=PlfEmV9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681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9" y="0"/>
            <a:ext cx="12175593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9953" y="14515"/>
            <a:ext cx="10668000" cy="6858000"/>
          </a:xfrm>
          <a:prstGeom prst="rect">
            <a:avLst/>
          </a:prstGeom>
          <a:solidFill>
            <a:srgbClr val="B0BF5E"/>
          </a:solid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02183" y="43341"/>
            <a:ext cx="10203543" cy="6858000"/>
          </a:xfrm>
          <a:prstGeom prst="rect">
            <a:avLst/>
          </a:prstGeom>
          <a:solidFill>
            <a:srgbClr val="85D0C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99162" y="36186"/>
            <a:ext cx="678602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B0BF5E"/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James Wright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2183" y="1435648"/>
            <a:ext cx="10207427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Georgia’s final royal governor, James Wright, served from 1760 to 1776.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He was a popular governor who negotiated important treaties with the Native Americans that opened up millions of acres for settlement.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Georgia prospered and grew faster than any other English colony under Wright’s leadership.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Wright stayed loyal to England when the Revolutionary War began and was eventually arrested.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05" y="6624345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845218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0BF5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78149" y="2224144"/>
            <a:ext cx="30354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KG Second Chances Solid" panose="02000000000000000000" pitchFamily="2" charset="0"/>
              </a:rPr>
              <a:t>James Wright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05" y="6624345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9" r="21401"/>
          <a:stretch/>
        </p:blipFill>
        <p:spPr>
          <a:xfrm>
            <a:off x="2111189" y="228600"/>
            <a:ext cx="4888559" cy="64008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5220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2510" y="-14270"/>
            <a:ext cx="11211951" cy="7161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400" dirty="0">
              <a:latin typeface="KG Second Chances Solid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latin typeface="KG Second Chances Solid" panose="02000000000000000000" pitchFamily="2" charset="0"/>
              </a:rPr>
              <a:t>Standards</a:t>
            </a:r>
            <a:endParaRPr lang="en-US" sz="3200" b="1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r>
              <a:rPr lang="en-US" sz="2800" b="1" dirty="0">
                <a:latin typeface="KBScaredStraight" panose="02000603000000000000" pitchFamily="2" charset="0"/>
                <a:ea typeface="KBScaredStraight" panose="02000603000000000000" pitchFamily="2" charset="0"/>
              </a:rPr>
              <a:t>SS8H2 The student will analyze the colonial period of Georgia’s history. </a:t>
            </a:r>
            <a:endParaRPr lang="en-US" sz="2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b. Evaluate the Trustee Period of Georgia’s colonial history, emphasizing the role of the Salzburgers, Highland Scots, malcontents, and the Spanish threat from Florida. </a:t>
            </a:r>
          </a:p>
          <a:p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c. Explain the development of Georgia as a royal colony with regard to land ownership, slavery, government, and the impact of the royal governors. </a:t>
            </a:r>
          </a:p>
          <a:p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2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2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24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24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2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2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12272" y="146958"/>
            <a:ext cx="11789229" cy="6498772"/>
          </a:xfrm>
          <a:prstGeom prst="roundRect">
            <a:avLst/>
          </a:prstGeom>
          <a:noFill/>
          <a:ln w="57150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405" y="6624345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25421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09" y="0"/>
            <a:ext cx="12175593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51636" y="-411480"/>
            <a:ext cx="7680960" cy="768096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438399" y="-228600"/>
            <a:ext cx="7315200" cy="7315200"/>
          </a:xfrm>
          <a:prstGeom prst="ellipse">
            <a:avLst/>
          </a:prstGeom>
          <a:solidFill>
            <a:srgbClr val="85D0C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82417" y="2159756"/>
            <a:ext cx="4643579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5715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rgbClr val="B0BF5E"/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A Royal</a:t>
            </a:r>
          </a:p>
          <a:p>
            <a:pPr algn="ctr"/>
            <a:r>
              <a:rPr lang="en-US" sz="11500" b="1" dirty="0">
                <a:ln w="5715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rgbClr val="B0BF5E"/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Colony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16346" y="1093273"/>
            <a:ext cx="6115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ysClr val="windowText" lastClr="000000"/>
                </a:solidFill>
                <a:latin typeface="KG Eyes Wide Open" panose="02000506000000020004" pitchFamily="2" charset="0"/>
                <a:ea typeface="KBScaredStraight" panose="02000603000000000000" pitchFamily="2" charset="0"/>
              </a:rPr>
              <a:t>Georgia:</a:t>
            </a:r>
          </a:p>
        </p:txBody>
      </p:sp>
      <p:sp>
        <p:nvSpPr>
          <p:cNvPr id="8" name="Rectangle 7"/>
          <p:cNvSpPr/>
          <p:nvPr/>
        </p:nvSpPr>
        <p:spPr>
          <a:xfrm>
            <a:off x="-3884" y="0"/>
            <a:ext cx="12192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405" y="6624345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1106" y="-7058"/>
            <a:ext cx="10686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SS8H2c</a:t>
            </a:r>
          </a:p>
        </p:txBody>
      </p:sp>
    </p:spTree>
    <p:extLst>
      <p:ext uri="{BB962C8B-B14F-4D97-AF65-F5344CB8AC3E}">
        <p14:creationId xmlns:p14="http://schemas.microsoft.com/office/powerpoint/2010/main" val="406079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49947"/>
            <a:ext cx="10972800" cy="868362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COMPARING TWO COLONIES</a:t>
            </a:r>
          </a:p>
        </p:txBody>
      </p:sp>
      <p:sp>
        <p:nvSpPr>
          <p:cNvPr id="55299" name="Rectangle 19"/>
          <p:cNvSpPr>
            <a:spLocks noGrp="1" noChangeArrowheads="1"/>
          </p:cNvSpPr>
          <p:nvPr>
            <p:ph sz="quarter" idx="1"/>
          </p:nvPr>
        </p:nvSpPr>
        <p:spPr>
          <a:xfrm>
            <a:off x="609600" y="2057405"/>
            <a:ext cx="5384800" cy="4525963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TRUSTEE COLONY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 NO SLAVERY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 NO RUM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 LAND LIMITS 500 acres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 FEMALE COULD NOT  INHERIT LAND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 FORCED TO GROW MULBERRY TREES, GRAPES, AND INDIGO PLANTS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 STRUGGLED TO MAKE  MONEY</a:t>
            </a:r>
          </a:p>
        </p:txBody>
      </p:sp>
      <p:sp>
        <p:nvSpPr>
          <p:cNvPr id="55300" name="Rectangle 21"/>
          <p:cNvSpPr>
            <a:spLocks noGrp="1" noChangeArrowheads="1"/>
          </p:cNvSpPr>
          <p:nvPr>
            <p:ph sz="quarter" idx="2"/>
          </p:nvPr>
        </p:nvSpPr>
        <p:spPr>
          <a:xfrm>
            <a:off x="6197600" y="2057405"/>
            <a:ext cx="5384800" cy="4449763"/>
          </a:xfrm>
          <a:solidFill>
            <a:srgbClr val="FDF2B9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ROYAL COLONY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SLAVERY WAS ALLOWED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TRADE RUM WITH INDIANS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NO LAND LIMITS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FEMALES COULD INHERIT LAND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COULD GROW COTTON, RICE, AND TOBACCO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VERY PROFITABLE</a:t>
            </a:r>
          </a:p>
        </p:txBody>
      </p:sp>
      <p:sp>
        <p:nvSpPr>
          <p:cNvPr id="55301" name="Text Box 22"/>
          <p:cNvSpPr txBox="1">
            <a:spLocks noChangeArrowheads="1"/>
          </p:cNvSpPr>
          <p:nvPr/>
        </p:nvSpPr>
        <p:spPr bwMode="auto">
          <a:xfrm>
            <a:off x="609600" y="1447800"/>
            <a:ext cx="5384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prstClr val="white"/>
                </a:solidFill>
              </a:rPr>
              <a:t>GEORGIA </a:t>
            </a:r>
          </a:p>
        </p:txBody>
      </p:sp>
      <p:sp>
        <p:nvSpPr>
          <p:cNvPr id="55302" name="Text Box 23"/>
          <p:cNvSpPr txBox="1">
            <a:spLocks noChangeArrowheads="1"/>
          </p:cNvSpPr>
          <p:nvPr/>
        </p:nvSpPr>
        <p:spPr bwMode="auto">
          <a:xfrm>
            <a:off x="6197600" y="1447800"/>
            <a:ext cx="5384800" cy="457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prstClr val="black"/>
                </a:solidFill>
              </a:rPr>
              <a:t>SOUTH CAROLINA   </a:t>
            </a:r>
          </a:p>
        </p:txBody>
      </p:sp>
    </p:spTree>
    <p:extLst>
      <p:ext uri="{BB962C8B-B14F-4D97-AF65-F5344CB8AC3E}">
        <p14:creationId xmlns:p14="http://schemas.microsoft.com/office/powerpoint/2010/main" val="284826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9" y="0"/>
            <a:ext cx="12175593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9953" y="14515"/>
            <a:ext cx="10668000" cy="6858000"/>
          </a:xfrm>
          <a:prstGeom prst="rect">
            <a:avLst/>
          </a:prstGeom>
          <a:solidFill>
            <a:srgbClr val="B0BF5E"/>
          </a:solid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02183" y="43341"/>
            <a:ext cx="10203543" cy="6858000"/>
          </a:xfrm>
          <a:prstGeom prst="rect">
            <a:avLst/>
          </a:prstGeom>
          <a:solidFill>
            <a:srgbClr val="85D0C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73796" y="36186"/>
            <a:ext cx="663675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B0BF5E"/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Royal Colony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8425" y="1558740"/>
            <a:ext cx="10207427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In 1752, the Trustees surrendered control of the colony to the King and Georgia became a royal colony.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Restrictions on land ownership and slavery were removed and Georgia began to thrive economically.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05" y="6624345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018095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9" y="0"/>
            <a:ext cx="12175593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9953" y="14515"/>
            <a:ext cx="10668000" cy="6858000"/>
          </a:xfrm>
          <a:prstGeom prst="rect">
            <a:avLst/>
          </a:prstGeom>
          <a:solidFill>
            <a:srgbClr val="B0BF5E"/>
          </a:solid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02183" y="43341"/>
            <a:ext cx="10203543" cy="6858000"/>
          </a:xfrm>
          <a:prstGeom prst="rect">
            <a:avLst/>
          </a:prstGeom>
          <a:solidFill>
            <a:srgbClr val="85D0C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38480" y="36186"/>
            <a:ext cx="59073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B0BF5E"/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Slave Labor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8425" y="1558739"/>
            <a:ext cx="10207427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Georgia’s slave population grew from less than 500 in 1750 to 18,000 in 1775.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Colonists began to build plantations in the river deltas where slaves cultivated rice in the fertile marshlands.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They also grew other successful crops, such as, indigo, corn, peas, wheat, rye, and tobacco.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Georgia’s thriving economy relied heavily on slave labor.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05" y="6624345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50322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0BF5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3712" y="1044792"/>
            <a:ext cx="4393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KG Second Chances Solid" panose="02000000000000000000" pitchFamily="2" charset="0"/>
              </a:rPr>
              <a:t>Slavery in </a:t>
            </a:r>
          </a:p>
          <a:p>
            <a:pPr algn="ctr"/>
            <a:r>
              <a:rPr lang="en-US" sz="3000" dirty="0">
                <a:latin typeface="KG Second Chances Solid" panose="02000000000000000000" pitchFamily="2" charset="0"/>
              </a:rPr>
              <a:t>Colonial Georgia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05" y="6624345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31" y="90921"/>
            <a:ext cx="6548133" cy="45720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02"/>
          <a:stretch/>
        </p:blipFill>
        <p:spPr>
          <a:xfrm>
            <a:off x="6927734" y="3105242"/>
            <a:ext cx="5165561" cy="36576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9719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9" y="0"/>
            <a:ext cx="12175593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9953" y="14515"/>
            <a:ext cx="10668000" cy="6858000"/>
          </a:xfrm>
          <a:prstGeom prst="rect">
            <a:avLst/>
          </a:prstGeom>
          <a:solidFill>
            <a:srgbClr val="B0BF5E"/>
          </a:solid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02183" y="43341"/>
            <a:ext cx="10203543" cy="6858000"/>
          </a:xfrm>
          <a:prstGeom prst="rect">
            <a:avLst/>
          </a:prstGeom>
          <a:solidFill>
            <a:srgbClr val="85D0C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48057" y="36186"/>
            <a:ext cx="848822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B0BF5E"/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New Government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8425" y="1558740"/>
            <a:ext cx="10207427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The new royal government needed new government officials, including an attorney general, head of military, and a royal governor.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 There was also a legislature that was made up of a council, court of appeals, and two representatives from each county in the colony.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05" y="6624345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539337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9" y="0"/>
            <a:ext cx="12175593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9953" y="14515"/>
            <a:ext cx="10668000" cy="6858000"/>
          </a:xfrm>
          <a:prstGeom prst="rect">
            <a:avLst/>
          </a:prstGeom>
          <a:solidFill>
            <a:srgbClr val="B0BF5E"/>
          </a:solid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02183" y="43341"/>
            <a:ext cx="10203543" cy="6858000"/>
          </a:xfrm>
          <a:prstGeom prst="rect">
            <a:avLst/>
          </a:prstGeom>
          <a:solidFill>
            <a:srgbClr val="85D0C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81057" y="36186"/>
            <a:ext cx="742222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381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B0BF5E"/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John Reynolds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8425" y="1558739"/>
            <a:ext cx="10207427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Georgia’s first governor was John Reynolds, who served from 1754 to 1756.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He was a former naval officer.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Reynolds had many conflicts with the colonial legislature, so the king revoked his position.</a:t>
            </a:r>
          </a:p>
          <a:p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r>
              <a:rPr lang="en-US" sz="32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** Set up court systems.</a:t>
            </a:r>
          </a:p>
          <a:p>
            <a:r>
              <a:rPr lang="en-US" sz="3200" dirty="0">
                <a:solidFill>
                  <a:sysClr val="windowText" lastClr="00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**Very poor relationship with the Natives.</a:t>
            </a: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486" indent="-571486">
              <a:buFont typeface="Arial" panose="020B0604020202020204" pitchFamily="34" charset="0"/>
              <a:buChar char="•"/>
            </a:pPr>
            <a:endParaRPr lang="en-US" sz="2800" dirty="0">
              <a:solidFill>
                <a:sysClr val="windowText" lastClr="00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05" y="6624345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2014 Brain Wrinkles</a:t>
            </a:r>
          </a:p>
        </p:txBody>
      </p:sp>
      <p:pic>
        <p:nvPicPr>
          <p:cNvPr id="1028" name="Picture 4" descr="C:\Users\beach.cathy\AppData\Local\Microsoft\Windows\Temporary Internet Files\Content.IE5\X9ODTBNI\thumbs-up-hand-silhouette--17418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000591" y="5874836"/>
            <a:ext cx="716091" cy="74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21164">
            <a:off x="5744385" y="5187950"/>
            <a:ext cx="7191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1137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23033</TotalTime>
  <Words>555</Words>
  <Application>Microsoft Office PowerPoint</Application>
  <PresentationFormat>Widescreen</PresentationFormat>
  <Paragraphs>142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Calibri Light</vt:lpstr>
      <vt:lpstr>KBScaredStraight</vt:lpstr>
      <vt:lpstr>KG Eyes Wide Open</vt:lpstr>
      <vt:lpstr>KG Second Chances Solid</vt:lpstr>
      <vt:lpstr>Tw Cen MT</vt:lpstr>
      <vt:lpstr>Wingdings</vt:lpstr>
      <vt:lpstr>Wingdings 2</vt:lpstr>
      <vt:lpstr>Office Theme</vt:lpstr>
      <vt:lpstr>Median</vt:lpstr>
      <vt:lpstr>PowerPoint Presentation</vt:lpstr>
      <vt:lpstr>PowerPoint Presentation</vt:lpstr>
      <vt:lpstr>PowerPoint Presentation</vt:lpstr>
      <vt:lpstr>COMPARING TWO COLONIES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Trantow</dc:creator>
  <cp:lastModifiedBy>Plantenys, Victor</cp:lastModifiedBy>
  <cp:revision>359</cp:revision>
  <cp:lastPrinted>2015-10-09T16:21:14Z</cp:lastPrinted>
  <dcterms:created xsi:type="dcterms:W3CDTF">2014-07-30T01:34:37Z</dcterms:created>
  <dcterms:modified xsi:type="dcterms:W3CDTF">2018-09-06T15:09:42Z</dcterms:modified>
</cp:coreProperties>
</file>